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1501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F3E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20" y="141251"/>
            <a:ext cx="4116381" cy="2914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04" y="226936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9" name="Zaobljeni pravokutnik 8"/>
          <p:cNvSpPr/>
          <p:nvPr/>
        </p:nvSpPr>
        <p:spPr>
          <a:xfrm>
            <a:off x="74343" y="1117681"/>
            <a:ext cx="7917365" cy="81277"/>
          </a:xfrm>
          <a:prstGeom prst="roundRect">
            <a:avLst/>
          </a:prstGeom>
          <a:solidFill>
            <a:srgbClr val="FCB03F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05" y="609789"/>
            <a:ext cx="691376" cy="802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Zaobljeni pravokutnik 11"/>
          <p:cNvSpPr/>
          <p:nvPr/>
        </p:nvSpPr>
        <p:spPr>
          <a:xfrm>
            <a:off x="8032597" y="1115785"/>
            <a:ext cx="228986" cy="83173"/>
          </a:xfrm>
          <a:prstGeom prst="roundRect">
            <a:avLst/>
          </a:prstGeom>
          <a:solidFill>
            <a:srgbClr val="FFBA4E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8301348" y="1117681"/>
            <a:ext cx="63190" cy="83173"/>
          </a:xfrm>
          <a:prstGeom prst="roundRect">
            <a:avLst/>
          </a:prstGeom>
          <a:solidFill>
            <a:srgbClr val="FFDF6D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" y="5816225"/>
            <a:ext cx="606648" cy="93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74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6396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rgbClr val="C00000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13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6" y="592856"/>
            <a:ext cx="7551951" cy="53463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7" y="6191793"/>
            <a:ext cx="1524003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7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2B583-AEDC-45DD-A6D7-BA00162F3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494" y="4324508"/>
            <a:ext cx="7772400" cy="1470025"/>
          </a:xfrm>
        </p:spPr>
        <p:txBody>
          <a:bodyPr/>
          <a:lstStyle/>
          <a:p>
            <a:r>
              <a:rPr lang="hr-HR" dirty="0">
                <a:effectLst/>
              </a:rPr>
              <a:t>3.1. Radno okružje </a:t>
            </a:r>
            <a:r>
              <a:rPr lang="hr-HR" dirty="0" err="1">
                <a:effectLst/>
              </a:rPr>
              <a:t>Python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A8DF-56B9-4FD8-BF7C-5A61BE9E9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13" y="3337697"/>
            <a:ext cx="6400800" cy="847265"/>
          </a:xfrm>
        </p:spPr>
        <p:txBody>
          <a:bodyPr/>
          <a:lstStyle/>
          <a:p>
            <a:r>
              <a:rPr lang="hr-HR" b="1" dirty="0"/>
              <a:t>2. Računalno razmišljanje i programiranje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46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04922E-592C-4E4A-BCA7-2DEC75BB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Računalni program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3836FF-202D-4EDF-BB6D-4CCA49E6C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15" y="1510018"/>
            <a:ext cx="7780789" cy="4507090"/>
          </a:xfrm>
        </p:spPr>
        <p:txBody>
          <a:bodyPr/>
          <a:lstStyle/>
          <a:p>
            <a:r>
              <a:rPr lang="hr-HR" dirty="0"/>
              <a:t>Niz naredbi</a:t>
            </a:r>
          </a:p>
          <a:p>
            <a:r>
              <a:rPr lang="hr-HR" dirty="0"/>
              <a:t>Programski jezici</a:t>
            </a:r>
          </a:p>
          <a:p>
            <a:r>
              <a:rPr lang="hr-HR" dirty="0"/>
              <a:t>Programiranje</a:t>
            </a:r>
          </a:p>
          <a:p>
            <a:r>
              <a:rPr lang="hr-HR" dirty="0"/>
              <a:t>Programski jezik </a:t>
            </a:r>
            <a:r>
              <a:rPr lang="hr-HR" dirty="0" err="1"/>
              <a:t>Python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FE934D-5D6C-42D4-A4DD-3E0DD83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56" y="3323682"/>
            <a:ext cx="5880938" cy="3307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85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BE9328-F4C8-43F3-952F-4E6752CB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Programski jezik </a:t>
            </a:r>
            <a:r>
              <a:rPr lang="hr-HR" dirty="0" err="1"/>
              <a:t>Python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4C622-B005-45B4-ACBB-02B95EA2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94" y="1376132"/>
            <a:ext cx="8229600" cy="4525963"/>
          </a:xfrm>
        </p:spPr>
        <p:txBody>
          <a:bodyPr/>
          <a:lstStyle/>
          <a:p>
            <a:r>
              <a:rPr lang="hr-HR" dirty="0"/>
              <a:t>https://www.python.org/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07BFD6-334A-42B8-97BA-53B5BE9DD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" t="67166" r="86697" b="540"/>
          <a:stretch/>
        </p:blipFill>
        <p:spPr>
          <a:xfrm>
            <a:off x="1434987" y="2034739"/>
            <a:ext cx="3061982" cy="4361673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5991FF0-D99D-4216-8F94-D6C4BFBA1D3E}"/>
              </a:ext>
            </a:extLst>
          </p:cNvPr>
          <p:cNvSpPr/>
          <p:nvPr/>
        </p:nvSpPr>
        <p:spPr>
          <a:xfrm>
            <a:off x="1594378" y="3804012"/>
            <a:ext cx="2298584" cy="3271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CD6BF8E3-2FB8-4F00-B925-8EA3362755E6}"/>
              </a:ext>
            </a:extLst>
          </p:cNvPr>
          <p:cNvSpPr/>
          <p:nvPr/>
        </p:nvSpPr>
        <p:spPr>
          <a:xfrm>
            <a:off x="3825849" y="3850151"/>
            <a:ext cx="1258349" cy="23489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39DA82-7690-440E-BCE4-88683E85D52D}"/>
              </a:ext>
            </a:extLst>
          </p:cNvPr>
          <p:cNvSpPr txBox="1"/>
          <p:nvPr/>
        </p:nvSpPr>
        <p:spPr>
          <a:xfrm>
            <a:off x="5084198" y="3803974"/>
            <a:ext cx="258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Pokretanje programa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74" y="4215576"/>
            <a:ext cx="2216506" cy="25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E010F81-338F-4D82-A745-ECE45478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04" y="2564836"/>
            <a:ext cx="6645392" cy="3226380"/>
          </a:xfrm>
          <a:prstGeom prst="rect">
            <a:avLst/>
          </a:prstGeom>
        </p:spPr>
      </p:pic>
      <p:sp>
        <p:nvSpPr>
          <p:cNvPr id="14" name="Strelica: desno 8">
            <a:extLst>
              <a:ext uri="{FF2B5EF4-FFF2-40B4-BE49-F238E27FC236}">
                <a16:creationId xmlns:a16="http://schemas.microsoft.com/office/drawing/2014/main" id="{D6B787BA-5576-4B66-B04A-5C41EBF55B93}"/>
              </a:ext>
            </a:extLst>
          </p:cNvPr>
          <p:cNvSpPr/>
          <p:nvPr/>
        </p:nvSpPr>
        <p:spPr>
          <a:xfrm rot="7397252">
            <a:off x="2782776" y="2367748"/>
            <a:ext cx="677918" cy="1868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F49E41-A5F5-4AA2-A506-8F521091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105"/>
            <a:ext cx="8229600" cy="922260"/>
          </a:xfrm>
        </p:spPr>
        <p:txBody>
          <a:bodyPr/>
          <a:lstStyle/>
          <a:p>
            <a:r>
              <a:rPr lang="hr-HR" dirty="0"/>
              <a:t>Pokretanje programskog jezika </a:t>
            </a:r>
            <a:r>
              <a:rPr lang="hr-HR" dirty="0" err="1"/>
              <a:t>Python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715200-AED3-4571-8445-25C52821A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365"/>
            <a:ext cx="6010712" cy="782271"/>
          </a:xfrm>
        </p:spPr>
        <p:txBody>
          <a:bodyPr/>
          <a:lstStyle/>
          <a:p>
            <a:r>
              <a:rPr lang="hr-HR" dirty="0"/>
              <a:t>Razvojno sučelje IDLE –&gt;   </a:t>
            </a:r>
            <a:r>
              <a:rPr lang="hr-HR" dirty="0" err="1"/>
              <a:t>Python</a:t>
            </a:r>
            <a:r>
              <a:rPr lang="hr-HR" dirty="0"/>
              <a:t> </a:t>
            </a:r>
            <a:r>
              <a:rPr lang="hr-HR" dirty="0" err="1"/>
              <a:t>Shell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53BCDD7-F1E9-4A84-B563-0538E42C0197}"/>
              </a:ext>
            </a:extLst>
          </p:cNvPr>
          <p:cNvSpPr txBox="1"/>
          <p:nvPr/>
        </p:nvSpPr>
        <p:spPr>
          <a:xfrm>
            <a:off x="3121735" y="1988191"/>
            <a:ext cx="17858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Traka izbornika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E4143E4-E516-418D-B176-5B6A2DDA4A3C}"/>
              </a:ext>
            </a:extLst>
          </p:cNvPr>
          <p:cNvSpPr txBox="1"/>
          <p:nvPr/>
        </p:nvSpPr>
        <p:spPr>
          <a:xfrm>
            <a:off x="5268286" y="3758268"/>
            <a:ext cx="23405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Radna površina: upisivanje naredbi</a:t>
            </a:r>
          </a:p>
          <a:p>
            <a:r>
              <a:rPr lang="hr-HR" dirty="0"/>
              <a:t>testiranje programa</a:t>
            </a:r>
          </a:p>
        </p:txBody>
      </p:sp>
      <p:sp>
        <p:nvSpPr>
          <p:cNvPr id="10" name="Strelica: desno 8">
            <a:extLst>
              <a:ext uri="{FF2B5EF4-FFF2-40B4-BE49-F238E27FC236}">
                <a16:creationId xmlns:a16="http://schemas.microsoft.com/office/drawing/2014/main" id="{D6B787BA-5576-4B66-B04A-5C41EBF55B93}"/>
              </a:ext>
            </a:extLst>
          </p:cNvPr>
          <p:cNvSpPr/>
          <p:nvPr/>
        </p:nvSpPr>
        <p:spPr>
          <a:xfrm rot="13903411">
            <a:off x="1717343" y="4157690"/>
            <a:ext cx="820557" cy="1868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3CBABAA-09E3-4B85-8676-F70C9F3CC74B}"/>
              </a:ext>
            </a:extLst>
          </p:cNvPr>
          <p:cNvSpPr txBox="1"/>
          <p:nvPr/>
        </p:nvSpPr>
        <p:spPr>
          <a:xfrm>
            <a:off x="1568741" y="4479721"/>
            <a:ext cx="19965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znak upita </a:t>
            </a:r>
          </a:p>
          <a:p>
            <a:r>
              <a:rPr lang="hr-HR" dirty="0"/>
              <a:t>(engl. </a:t>
            </a:r>
            <a:r>
              <a:rPr lang="hr-HR" dirty="0" err="1"/>
              <a:t>prompt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15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A7AF2-FAE7-458F-A4CB-4D622CD8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 u </a:t>
            </a:r>
            <a:r>
              <a:rPr lang="hr-HR" dirty="0" err="1"/>
              <a:t>Pythonu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A0017-92F7-4B0C-9F48-5098DA8D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945" y="2164682"/>
            <a:ext cx="2067885" cy="46348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Cijeli brojevi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BF0D7A-AAB9-4CC2-A3DB-29F7AD5D9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23" r="73220" b="25737"/>
          <a:stretch/>
        </p:blipFill>
        <p:spPr>
          <a:xfrm>
            <a:off x="4845616" y="1687500"/>
            <a:ext cx="2323751" cy="18087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86A0BFE-EA5C-443E-B5B6-51353FCD6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04" t="13823" r="73178" b="70642"/>
          <a:stretch/>
        </p:blipFill>
        <p:spPr>
          <a:xfrm>
            <a:off x="4520543" y="4049056"/>
            <a:ext cx="3033498" cy="145653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CA6D8EC-F153-41C8-86D0-87E69088B0DB}"/>
              </a:ext>
            </a:extLst>
          </p:cNvPr>
          <p:cNvSpPr txBox="1">
            <a:spLocks/>
          </p:cNvSpPr>
          <p:nvPr/>
        </p:nvSpPr>
        <p:spPr>
          <a:xfrm>
            <a:off x="1613058" y="4308067"/>
            <a:ext cx="3064778" cy="58093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Tekst ili znakovni niz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EDCE56D-1145-46CC-8963-D73BE884252C}"/>
              </a:ext>
            </a:extLst>
          </p:cNvPr>
          <p:cNvSpPr txBox="1"/>
          <p:nvPr/>
        </p:nvSpPr>
        <p:spPr>
          <a:xfrm>
            <a:off x="1869273" y="5148014"/>
            <a:ext cx="24999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Unutar </a:t>
            </a:r>
            <a:r>
              <a:rPr lang="hr-HR" dirty="0" err="1"/>
              <a:t>polunavodnika</a:t>
            </a:r>
            <a:r>
              <a:rPr lang="hr-HR" dirty="0"/>
              <a:t> ili navodnika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44760658-D4F3-412C-8AD0-DBF0A9FDFE42}"/>
              </a:ext>
            </a:extLst>
          </p:cNvPr>
          <p:cNvSpPr/>
          <p:nvPr/>
        </p:nvSpPr>
        <p:spPr>
          <a:xfrm>
            <a:off x="3008427" y="4777325"/>
            <a:ext cx="201336" cy="3706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9320" y="369549"/>
            <a:ext cx="8229600" cy="922260"/>
          </a:xfrm>
        </p:spPr>
        <p:txBody>
          <a:bodyPr/>
          <a:lstStyle/>
          <a:p>
            <a:r>
              <a:rPr lang="hr-HR" dirty="0"/>
              <a:t>Znakovi za računske operacije</a:t>
            </a:r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856456"/>
              </p:ext>
            </p:extLst>
          </p:nvPr>
        </p:nvGraphicFramePr>
        <p:xfrm>
          <a:off x="469107" y="2172750"/>
          <a:ext cx="5000515" cy="3518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928"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Matematička</a:t>
                      </a:r>
                      <a:r>
                        <a:rPr lang="hr-HR" sz="1500" b="1" baseline="0" dirty="0"/>
                        <a:t> operacija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Znak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Operacija 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b="1" dirty="0"/>
                        <a:t>Rezultat </a:t>
                      </a:r>
                    </a:p>
                  </a:txBody>
                  <a:tcPr marL="68573" marR="68573" marT="34275" marB="342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Zbrajanje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+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 + 3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Oduzimanje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-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13 - 6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7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Množenje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*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7 * 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35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86">
                <a:tc rowSpan="2"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Dijeljenje 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/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45/2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22.5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86">
                <a:tc vMerge="1">
                  <a:txBody>
                    <a:bodyPr/>
                    <a:lstStyle/>
                    <a:p>
                      <a:pPr algn="ctr"/>
                      <a:endParaRPr lang="hr-HR" sz="2000" b="1" dirty="0"/>
                    </a:p>
                  </a:txBody>
                  <a:tcPr marL="91431" marR="91431" marT="45700" marB="4570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/>
                    </a:p>
                  </a:txBody>
                  <a:tcPr marL="91431" marR="9143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9.0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86">
                <a:tc rowSpan="2"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Djelomični količnik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//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45//5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9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86">
                <a:tc vMerge="1">
                  <a:txBody>
                    <a:bodyPr/>
                    <a:lstStyle/>
                    <a:p>
                      <a:pPr algn="ctr"/>
                      <a:endParaRPr lang="hr-HR" sz="2000" b="1" dirty="0"/>
                    </a:p>
                  </a:txBody>
                  <a:tcPr marL="91431" marR="91431" marT="45700" marB="4570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/>
                    </a:p>
                  </a:txBody>
                  <a:tcPr marL="91431" marR="9143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14//3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4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928"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Ostatak</a:t>
                      </a:r>
                      <a:r>
                        <a:rPr lang="hr-HR" sz="1500" baseline="0" dirty="0"/>
                        <a:t> pri dijeljenju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%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14%3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500" dirty="0"/>
                        <a:t>2</a:t>
                      </a:r>
                      <a:endParaRPr lang="hr-HR" sz="1500" b="1" dirty="0"/>
                    </a:p>
                  </a:txBody>
                  <a:tcPr marL="68573" marR="68573" marT="34275" marB="3427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Desna vitičasta zagrada 4"/>
          <p:cNvSpPr/>
          <p:nvPr/>
        </p:nvSpPr>
        <p:spPr>
          <a:xfrm>
            <a:off x="5572125" y="3921919"/>
            <a:ext cx="192881" cy="521493"/>
          </a:xfrm>
          <a:prstGeom prst="rightBrace">
            <a:avLst>
              <a:gd name="adj1" fmla="val 379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6" name="Desna vitičasta zagrada 5"/>
          <p:cNvSpPr/>
          <p:nvPr/>
        </p:nvSpPr>
        <p:spPr>
          <a:xfrm>
            <a:off x="5572124" y="4557713"/>
            <a:ext cx="192881" cy="521493"/>
          </a:xfrm>
          <a:prstGeom prst="rightBrace">
            <a:avLst>
              <a:gd name="adj1" fmla="val 379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7" name="TekstniOkvir 6"/>
          <p:cNvSpPr txBox="1"/>
          <p:nvPr/>
        </p:nvSpPr>
        <p:spPr>
          <a:xfrm>
            <a:off x="5950744" y="3940291"/>
            <a:ext cx="2450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/>
              <a:t>Rezultat kao decimalni broj s jednom decimalom.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950744" y="4480158"/>
            <a:ext cx="30003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50" dirty="0"/>
              <a:t>Rezultat kao cijeli broj.</a:t>
            </a:r>
          </a:p>
          <a:p>
            <a:r>
              <a:rPr lang="hr-HR" sz="1350" dirty="0"/>
              <a:t>Ako brojevi nisu djeljivi daje nam djelomični količnik.</a:t>
            </a:r>
          </a:p>
        </p:txBody>
      </p:sp>
    </p:spTree>
    <p:extLst>
      <p:ext uri="{BB962C8B-B14F-4D97-AF65-F5344CB8AC3E}">
        <p14:creationId xmlns:p14="http://schemas.microsoft.com/office/powerpoint/2010/main" val="243932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5EE0F-C75B-495F-9440-27B16DB2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Naredba Print ()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BF0221-106E-45A8-9484-8F64D857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Ispis zadanih vrijednosti ili rezultata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9FF82E-CAC2-461E-9956-F7C2CBC10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" t="14679" r="58849" b="57064"/>
          <a:stretch/>
        </p:blipFill>
        <p:spPr>
          <a:xfrm>
            <a:off x="1451295" y="2542191"/>
            <a:ext cx="5612235" cy="31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769926"/>
      </p:ext>
    </p:extLst>
  </p:cSld>
  <p:clrMapOvr>
    <a:masterClrMapping/>
  </p:clrMapOvr>
</p:sld>
</file>

<file path=ppt/theme/theme1.xml><?xml version="1.0" encoding="utf-8"?>
<a:theme xmlns:a="http://schemas.openxmlformats.org/drawingml/2006/main" name="Mojportal5-predloz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Mojportal5-predlozak</Template>
  <TotalTime>99</TotalTime>
  <Words>149</Words>
  <Application>Microsoft Office PowerPoint</Application>
  <PresentationFormat>Prikaz na zaslonu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Latha</vt:lpstr>
      <vt:lpstr>Mojportal5-predlozak</vt:lpstr>
      <vt:lpstr>3.1. Radno okružje Python</vt:lpstr>
      <vt:lpstr>Računalni program</vt:lpstr>
      <vt:lpstr>Programski jezik Python</vt:lpstr>
      <vt:lpstr>Pokretanje programskog jezika Python</vt:lpstr>
      <vt:lpstr>Podaci u Pythonu</vt:lpstr>
      <vt:lpstr>Znakovi za računske operacije</vt:lpstr>
      <vt:lpstr>Naredba Print ()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  Mape i datoteke</dc:title>
  <dc:creator>vesna mikulic</dc:creator>
  <cp:lastModifiedBy>Željka Knezović</cp:lastModifiedBy>
  <cp:revision>16</cp:revision>
  <dcterms:created xsi:type="dcterms:W3CDTF">2018-09-21T06:59:14Z</dcterms:created>
  <dcterms:modified xsi:type="dcterms:W3CDTF">2018-10-01T08:40:46Z</dcterms:modified>
</cp:coreProperties>
</file>